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7" r:id="rId13"/>
    <p:sldId id="268" r:id="rId14"/>
    <p:sldId id="269" r:id="rId1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87423447069115"/>
          <c:y val="0.11795169337442661"/>
          <c:w val="0.74413811120832118"/>
          <c:h val="0.7216254308751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Рудники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 formatCode="m/d/yyyy">
                  <c:v>45839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Карьеры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 formatCode="m/d/yyyy">
                  <c:v>45839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ОФ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 formatCode="m/d/yyyy">
                  <c:v>45839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Хвостохранилища</c:v>
                </c:pt>
              </c:strCache>
            </c:strRef>
          </c:tx>
          <c:spPr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 formatCode="m/d/yyyy">
                  <c:v>45839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02574936"/>
        <c:axId val="302571408"/>
      </c:barChart>
      <c:dateAx>
        <c:axId val="302574936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1408"/>
        <c:crosses val="autoZero"/>
        <c:auto val="1"/>
        <c:lblOffset val="100"/>
        <c:baseTimeUnit val="days"/>
      </c:dateAx>
      <c:valAx>
        <c:axId val="302571408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493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409546028968608E-2"/>
          <c:y val="3.7390495680145859E-2"/>
          <c:w val="0.93704724409448814"/>
          <c:h val="0.851433827452853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01.07.2024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</c:v>
                </c:pt>
                <c:pt idx="1">
                  <c:v>ПГН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</c:v>
                </c:pt>
                <c:pt idx="1">
                  <c:v>39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01.07.2025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</c:v>
                </c:pt>
                <c:pt idx="1">
                  <c:v>ПГН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9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197696"/>
        <c:axId val="303197304"/>
      </c:barChart>
      <c:catAx>
        <c:axId val="30319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3197304"/>
        <c:crosses val="autoZero"/>
        <c:auto val="1"/>
        <c:lblAlgn val="ctr"/>
        <c:lblOffset val="100"/>
        <c:noMultiLvlLbl val="0"/>
      </c:catAx>
      <c:valAx>
        <c:axId val="303197304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319769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ДЛ</c:v>
                </c:pt>
                <c:pt idx="1">
                  <c:v>ЮЛ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Лист1!$A$2:$A$3</c:f>
              <c:strCache>
                <c:ptCount val="2"/>
                <c:pt idx="0">
                  <c:v>ДЛ</c:v>
                </c:pt>
                <c:pt idx="1">
                  <c:v>ЮЛ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100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</c:v>
                </c:pt>
                <c:pt idx="1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ПГН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62</c:v>
                </c:pt>
                <c:pt idx="1">
                  <c:v>49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Всего</c:v>
                </c:pt>
              </c:strCache>
            </c:strRef>
          </c:tx>
          <c:spPr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68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2567488"/>
        <c:axId val="302570232"/>
      </c:barChart>
      <c:dateAx>
        <c:axId val="302567488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0232"/>
        <c:crosses val="autoZero"/>
        <c:auto val="1"/>
        <c:lblOffset val="100"/>
        <c:baseTimeUnit val="years"/>
      </c:dateAx>
      <c:valAx>
        <c:axId val="302570232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67488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нарушениями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64</c:v>
                </c:pt>
                <c:pt idx="1">
                  <c:v>51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нарушений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45474</c:v>
                </c:pt>
                <c:pt idx="1">
                  <c:v>45839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2571800"/>
        <c:axId val="302572584"/>
      </c:barChart>
      <c:dateAx>
        <c:axId val="30257180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2584"/>
        <c:crosses val="autoZero"/>
        <c:auto val="1"/>
        <c:lblOffset val="100"/>
        <c:baseTimeUnit val="years"/>
      </c:dateAx>
      <c:valAx>
        <c:axId val="302572584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1800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01.07.2024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ПГН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47</c:v>
                </c:pt>
                <c:pt idx="1">
                  <c:v>3</c:v>
                </c:pt>
                <c:pt idx="2">
                  <c:v>278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01.07.2025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ПГН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</c:v>
                </c:pt>
                <c:pt idx="1">
                  <c:v>4</c:v>
                </c:pt>
                <c:pt idx="2">
                  <c:v>139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02569056"/>
        <c:axId val="302569448"/>
      </c:barChart>
      <c:catAx>
        <c:axId val="30256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69448"/>
        <c:crosses val="autoZero"/>
        <c:auto val="1"/>
        <c:lblAlgn val="ctr"/>
        <c:lblOffset val="100"/>
        <c:noMultiLvlLbl val="0"/>
      </c:catAx>
      <c:valAx>
        <c:axId val="302569448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69056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ДЛ</c:v>
                </c:pt>
                <c:pt idx="1">
                  <c:v>ЮЛ</c:v>
                </c:pt>
                <c:pt idx="2">
                  <c:v>Приостановки</c:v>
                </c:pt>
                <c:pt idx="3">
                  <c:v>Предупреждения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6</c:v>
                </c:pt>
                <c:pt idx="2">
                  <c:v>3</c:v>
                </c:pt>
                <c:pt idx="3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prstGeom prst="rect">
                <a:avLst/>
              </a:prstGeom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Лист1!$A$2:$A$3</c:f>
              <c:strCache>
                <c:ptCount val="2"/>
                <c:pt idx="0">
                  <c:v>ДЛ</c:v>
                </c:pt>
                <c:pt idx="1">
                  <c:v>ЮЛ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505</c:v>
                </c:pt>
                <c:pt idx="1">
                  <c:v>2900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384733158355206E-2"/>
          <c:y val="2.7165452034910983E-2"/>
          <c:w val="0.9396399581996695"/>
          <c:h val="0.75890954396120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Смертельные н/с</c:v>
                </c:pt>
              </c:strCache>
            </c:strRef>
          </c:tx>
          <c:spPr>
            <a:prstGeom prst="rect">
              <a:avLst/>
            </a:prstGeom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>
                    <a:latin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45839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Тяжелые н/с</c:v>
                </c:pt>
              </c:strCache>
            </c:strRef>
          </c:tx>
          <c:spPr>
            <a:prstGeom prst="rect">
              <a:avLst/>
            </a:prstGeom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>
                    <a:solidFill>
                      <a:prstClr val="black"/>
                    </a:solidFill>
                    <a:latin typeface="Times New Roman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45839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7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Групповые н/с, </c:v>
                </c:pt>
              </c:strCache>
            </c:strRef>
          </c:tx>
          <c:spPr>
            <a:prstGeom prst="rect">
              <a:avLst/>
            </a:prstGeom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>
                    <a:solidFill>
                      <a:prstClr val="black"/>
                    </a:solidFill>
                    <a:latin typeface="Times New Roman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45839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Инциденты</c:v>
                </c:pt>
              </c:strCache>
            </c:strRef>
          </c:tx>
          <c:spPr>
            <a:prstGeom prst="rect">
              <a:avLst/>
            </a:prstGeom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>
                    <a:solidFill>
                      <a:prstClr val="black"/>
                    </a:solidFill>
                    <a:latin typeface="Times New Roman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45839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Аварии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 formatCode="m/d/yyyy">
                  <c:v>45839</c:v>
                </c:pt>
              </c:numCache>
            </c:num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571016"/>
        <c:axId val="302573760"/>
      </c:barChart>
      <c:catAx>
        <c:axId val="302571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 i="0">
                <a:latin typeface="Times New Roman"/>
              </a:defRPr>
            </a:pPr>
            <a:endParaRPr lang="ru-RU"/>
          </a:p>
        </c:txPr>
        <c:crossAx val="302573760"/>
        <c:crosses val="autoZero"/>
        <c:auto val="1"/>
        <c:lblAlgn val="ctr"/>
        <c:lblOffset val="100"/>
        <c:noMultiLvlLbl val="0"/>
      </c:catAx>
      <c:valAx>
        <c:axId val="302573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>
                <a:latin typeface="Times New Roman"/>
              </a:defRPr>
            </a:pPr>
            <a:endParaRPr lang="ru-RU"/>
          </a:p>
        </c:txPr>
        <c:crossAx val="3025710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800" b="1" i="0">
              <a:latin typeface="Times New Roman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87423447069115"/>
          <c:y val="0.11795169337442661"/>
          <c:w val="0.74413811120832118"/>
          <c:h val="0.721625430875152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16</c:v>
                </c:pt>
                <c:pt idx="1">
                  <c:v>14</c:v>
                </c:pt>
                <c:pt idx="2">
                  <c:v>16</c:v>
                </c:pt>
                <c:pt idx="3">
                  <c:v>18</c:v>
                </c:pt>
                <c:pt idx="4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36</c:v>
                </c:pt>
                <c:pt idx="1">
                  <c:v>31</c:v>
                </c:pt>
                <c:pt idx="2">
                  <c:v>34</c:v>
                </c:pt>
                <c:pt idx="3">
                  <c:v>35</c:v>
                </c:pt>
                <c:pt idx="4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02574544"/>
        <c:axId val="303198088"/>
      </c:barChart>
      <c:catAx>
        <c:axId val="302574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3198088"/>
        <c:crosses val="autoZero"/>
        <c:auto val="1"/>
        <c:lblAlgn val="ctr"/>
        <c:lblOffset val="100"/>
        <c:noMultiLvlLbl val="0"/>
      </c:catAx>
      <c:valAx>
        <c:axId val="303198088"/>
        <c:scaling>
          <c:orientation val="minMax"/>
        </c:scaling>
        <c:delete val="0"/>
        <c:axPos val="b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257454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Лист1!$A$2:$A$4</c:f>
              <c:numCache>
                <c:formatCode>m/d/yyyy</c:formatCode>
                <c:ptCount val="3"/>
                <c:pt idx="0" formatCode="General">
                  <c:v>2023</c:v>
                </c:pt>
                <c:pt idx="1">
                  <c:v>45474</c:v>
                </c:pt>
                <c:pt idx="2">
                  <c:v>45839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Лицензионные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Лист1!$A$2:$A$4</c:f>
              <c:numCache>
                <c:formatCode>m/d/yyyy</c:formatCode>
                <c:ptCount val="3"/>
                <c:pt idx="0" formatCode="General">
                  <c:v>2023</c:v>
                </c:pt>
                <c:pt idx="1">
                  <c:v>45474</c:v>
                </c:pt>
                <c:pt idx="2">
                  <c:v>45839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ПГН</c:v>
                </c:pt>
              </c:strCache>
            </c:strRef>
          </c:tx>
          <c:spPr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Лист1!$A$2:$A$4</c:f>
              <c:numCache>
                <c:formatCode>m/d/yyyy</c:formatCode>
                <c:ptCount val="3"/>
                <c:pt idx="0" formatCode="General">
                  <c:v>2023</c:v>
                </c:pt>
                <c:pt idx="1">
                  <c:v>45474</c:v>
                </c:pt>
                <c:pt idx="2">
                  <c:v>45839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24</c:v>
                </c:pt>
                <c:pt idx="1">
                  <c:v>16</c:v>
                </c:pt>
                <c:pt idx="2">
                  <c:v>16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Всего</c:v>
                </c:pt>
              </c:strCache>
            </c:strRef>
          </c:tx>
          <c:spPr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Лист1!$A$2:$A$4</c:f>
              <c:numCache>
                <c:formatCode>m/d/yyyy</c:formatCode>
                <c:ptCount val="3"/>
                <c:pt idx="0" formatCode="General">
                  <c:v>2023</c:v>
                </c:pt>
                <c:pt idx="1">
                  <c:v>45474</c:v>
                </c:pt>
                <c:pt idx="2">
                  <c:v>45839</c:v>
                </c:pt>
              </c:numCache>
            </c:num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38</c:v>
                </c:pt>
                <c:pt idx="1">
                  <c:v>37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203184"/>
        <c:axId val="303199656"/>
      </c:barChart>
      <c:catAx>
        <c:axId val="30320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3199656"/>
        <c:crosses val="autoZero"/>
        <c:auto val="1"/>
        <c:lblAlgn val="ctr"/>
        <c:lblOffset val="100"/>
        <c:noMultiLvlLbl val="0"/>
      </c:catAx>
      <c:valAx>
        <c:axId val="303199656"/>
        <c:scaling>
          <c:orientation val="minMax"/>
        </c:scaling>
        <c:delete val="0"/>
        <c:axPos val="l"/>
        <c:majorGridlines>
          <c:spPr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3203184"/>
        <c:crosses val="autoZero"/>
        <c:crossBetween val="between"/>
      </c:valAx>
      <c:spPr>
        <a:prstGeom prst="rect">
          <a:avLst/>
        </a:prstGeom>
        <a:noFill/>
        <a:ln>
          <a:noFill/>
        </a:ln>
        <a:effectLst/>
      </c:spPr>
    </c:plotArea>
    <c:legend>
      <c:legendPos val="b"/>
      <c:overlay val="0"/>
      <c:spPr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xfrm>
      <a:off x="457200" y="1600200"/>
      <a:ext cx="8229600" cy="45259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400" b="1">
                <a:latin typeface="Times New Roman"/>
                <a:cs typeface="Times New Roman"/>
              </a:rPr>
              <a:t>Федеральная служба по экологическому, технологическому и атомному надзору</a:t>
            </a:r>
            <a:r>
              <a:rPr lang="ru-RU" sz="1400">
                <a:latin typeface="Times New Roman"/>
                <a:cs typeface="Times New Roman"/>
              </a:rPr>
              <a:t/>
            </a:r>
            <a:br>
              <a:rPr lang="ru-RU" sz="1400">
                <a:latin typeface="Times New Roman"/>
                <a:cs typeface="Times New Roman"/>
              </a:rPr>
            </a:br>
            <a:r>
              <a:rPr lang="ru-RU" sz="1400" b="1">
                <a:latin typeface="Times New Roman"/>
                <a:cs typeface="Times New Roman"/>
              </a:rPr>
              <a:t>(Ростехнадзор)</a:t>
            </a:r>
            <a:r>
              <a:rPr lang="ru-RU" sz="1400">
                <a:latin typeface="Times New Roman"/>
                <a:cs typeface="Times New Roman"/>
              </a:rPr>
              <a:t/>
            </a:r>
            <a:br>
              <a:rPr lang="ru-RU" sz="1400">
                <a:latin typeface="Times New Roman"/>
                <a:cs typeface="Times New Roman"/>
              </a:rPr>
            </a:br>
            <a:r>
              <a:rPr lang="ru-RU" sz="1400" b="1">
                <a:latin typeface="Times New Roman"/>
                <a:cs typeface="Times New Roman"/>
              </a:rPr>
              <a:t>Ленское управление Федеральной службы по экологическому, технологическому и атомному надзору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ru-RU" sz="1600" b="1" dirty="0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1600" b="1" dirty="0">
              <a:latin typeface="Times New Roman"/>
              <a:cs typeface="Times New Roman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1600" b="1" dirty="0">
                <a:latin typeface="Times New Roman"/>
                <a:cs typeface="Times New Roman"/>
              </a:rPr>
              <a:t/>
            </a:r>
            <a:br>
              <a:rPr lang="ru-RU" sz="1600" b="1" dirty="0">
                <a:latin typeface="Times New Roman"/>
                <a:cs typeface="Times New Roman"/>
              </a:rPr>
            </a:br>
            <a:r>
              <a:rPr lang="ru-RU" sz="1600" b="1" dirty="0">
                <a:latin typeface="Times New Roman"/>
                <a:cs typeface="Times New Roman"/>
              </a:rPr>
              <a:t/>
            </a:r>
            <a:br>
              <a:rPr lang="ru-RU" sz="1600" b="1" dirty="0">
                <a:latin typeface="Times New Roman"/>
                <a:cs typeface="Times New Roman"/>
              </a:rPr>
            </a:br>
            <a:r>
              <a:rPr lang="ru-RU" sz="1600" b="1" dirty="0">
                <a:latin typeface="Times New Roman"/>
                <a:cs typeface="Times New Roman"/>
              </a:rPr>
              <a:t>Анализ правоприменительной практики Ленского управления </a:t>
            </a:r>
            <a:r>
              <a:rPr lang="ru-RU" sz="1600" b="1" dirty="0" err="1">
                <a:latin typeface="Times New Roman"/>
                <a:cs typeface="Times New Roman"/>
              </a:rPr>
              <a:t>Ростехнадзора</a:t>
            </a:r>
            <a:r>
              <a:rPr lang="ru-RU" sz="1600" b="1" dirty="0">
                <a:latin typeface="Times New Roman"/>
                <a:cs typeface="Times New Roman"/>
              </a:rPr>
              <a:t> при осуществлении федерального государственного надзора в области промышленной безопасности (горнорудная и нерудная промышленность, обращение взрывчатых материалов промышленного назначения) за </a:t>
            </a:r>
            <a:r>
              <a:rPr lang="ru-RU" sz="1600" b="1" dirty="0" smtClean="0">
                <a:latin typeface="Times New Roman"/>
                <a:cs typeface="Times New Roman"/>
              </a:rPr>
              <a:t>первое полугодие 2025 года.</a:t>
            </a:r>
            <a:r>
              <a:rPr lang="ru-RU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dirty="0"/>
          </a:p>
          <a:p>
            <a:pPr marL="0" indent="0" algn="ctr">
              <a:buNone/>
              <a:defRPr/>
            </a:pPr>
            <a:endParaRPr lang="ru-RU" sz="1600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dirty="0"/>
          </a:p>
          <a:p>
            <a:pPr marL="0" indent="0" algn="r">
              <a:buNone/>
              <a:defRPr/>
            </a:pPr>
            <a:r>
              <a:rPr lang="ru-RU" sz="1400" b="1" dirty="0">
                <a:latin typeface="Times New Roman"/>
                <a:cs typeface="Times New Roman"/>
              </a:rPr>
              <a:t>						Докладчик:</a:t>
            </a:r>
          </a:p>
          <a:p>
            <a:pPr marL="0" indent="0" algn="r">
              <a:buNone/>
              <a:defRPr/>
            </a:pPr>
            <a:r>
              <a:rPr lang="ru-RU" sz="1400" b="1" dirty="0">
                <a:latin typeface="Times New Roman"/>
                <a:cs typeface="Times New Roman"/>
              </a:rPr>
              <a:t>					</a:t>
            </a:r>
            <a:r>
              <a:rPr lang="ru-RU" sz="1400" b="1" dirty="0" smtClean="0">
                <a:latin typeface="Times New Roman"/>
                <a:cs typeface="Times New Roman"/>
              </a:rPr>
              <a:t>Главный государственный </a:t>
            </a:r>
          </a:p>
          <a:p>
            <a:pPr marL="0" indent="0" algn="r">
              <a:buNone/>
              <a:defRPr/>
            </a:pPr>
            <a:r>
              <a:rPr lang="ru-RU" sz="1400" b="1" dirty="0" smtClean="0">
                <a:latin typeface="Times New Roman"/>
                <a:cs typeface="Times New Roman"/>
              </a:rPr>
              <a:t>                                                                                                                                     инспектор отдела </a:t>
            </a:r>
            <a:r>
              <a:rPr lang="ru-RU" sz="1400" b="1" dirty="0">
                <a:latin typeface="Times New Roman"/>
                <a:cs typeface="Times New Roman"/>
              </a:rPr>
              <a:t>						государственного</a:t>
            </a:r>
          </a:p>
          <a:p>
            <a:pPr marL="0" indent="0" algn="r">
              <a:buNone/>
              <a:defRPr/>
            </a:pPr>
            <a:r>
              <a:rPr lang="ru-RU" sz="1400" b="1" dirty="0">
                <a:latin typeface="Times New Roman"/>
                <a:cs typeface="Times New Roman"/>
              </a:rPr>
              <a:t>						горного надзора</a:t>
            </a:r>
          </a:p>
          <a:p>
            <a:pPr marL="0" indent="0" algn="r">
              <a:buNone/>
              <a:defRPr/>
            </a:pPr>
            <a:r>
              <a:rPr lang="ru-RU" sz="1400" b="1" dirty="0">
                <a:latin typeface="Times New Roman"/>
                <a:cs typeface="Times New Roman"/>
              </a:rPr>
              <a:t>						</a:t>
            </a:r>
            <a:r>
              <a:rPr lang="ru-RU" sz="1400" b="1" dirty="0" smtClean="0">
                <a:latin typeface="Times New Roman"/>
                <a:cs typeface="Times New Roman"/>
              </a:rPr>
              <a:t>Е.В. Соров</a:t>
            </a:r>
            <a:endParaRPr lang="ru-RU" sz="1400" b="1" dirty="0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200" b="1">
                <a:latin typeface="Times New Roman"/>
                <a:cs typeface="Times New Roman"/>
              </a:rPr>
              <a:t>Распределение проверок </a:t>
            </a:r>
            <a:r>
              <a:rPr lang="en-US" sz="3200" b="1">
                <a:latin typeface="Times New Roman"/>
                <a:cs typeface="Times New Roman"/>
              </a:rPr>
              <a:t> </a:t>
            </a:r>
            <a:r>
              <a:rPr lang="ru-RU" sz="3200" b="1">
                <a:latin typeface="Times New Roman"/>
                <a:cs typeface="Times New Roman"/>
              </a:rPr>
              <a:t>ВМ по видам</a:t>
            </a:r>
            <a:r>
              <a:rPr lang="en-US" sz="3200" b="1">
                <a:latin typeface="Times New Roman"/>
                <a:cs typeface="Times New Roman"/>
              </a:rPr>
              <a:t> </a:t>
            </a:r>
            <a:endParaRPr lang="ru-RU" sz="320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37440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200" b="1" dirty="0" smtClean="0">
                <a:latin typeface="Times New Roman"/>
                <a:cs typeface="Times New Roman"/>
              </a:rPr>
              <a:t>Количество выявленных нарушений</a:t>
            </a:r>
            <a:r>
              <a:rPr lang="en-US" sz="3200" b="1" dirty="0" smtClean="0">
                <a:latin typeface="Times New Roman"/>
                <a:cs typeface="Times New Roman"/>
              </a:rPr>
              <a:t> </a:t>
            </a:r>
            <a:endParaRPr lang="ru-RU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4350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793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000" b="1">
                <a:latin typeface="Times New Roman"/>
              </a:rPr>
              <a:t>Количество наложенных административных наказаний ВМ</a:t>
            </a:r>
            <a:endParaRPr lang="ru-RU" sz="200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036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 b="1" dirty="0">
                <a:latin typeface="Times New Roman"/>
              </a:rPr>
              <a:t>Сумма наложенных административных наказаний</a:t>
            </a: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483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 sz="2700" b="1">
                <a:latin typeface="Times New Roman"/>
                <a:cs typeface="Times New Roman"/>
              </a:rPr>
              <a:t/>
            </a:r>
            <a:br>
              <a:rPr lang="ru-RU" sz="2700" b="1">
                <a:latin typeface="Times New Roman"/>
                <a:cs typeface="Times New Roman"/>
              </a:rPr>
            </a:br>
            <a:r>
              <a:rPr lang="ru-RU" sz="2700" b="1">
                <a:latin typeface="Times New Roman"/>
                <a:cs typeface="Times New Roman"/>
              </a:rPr>
              <a:t/>
            </a:r>
            <a:br>
              <a:rPr lang="ru-RU" sz="2700" b="1">
                <a:latin typeface="Times New Roman"/>
                <a:cs typeface="Times New Roman"/>
              </a:rPr>
            </a:br>
            <a:r>
              <a:rPr lang="ru-RU" b="1">
                <a:latin typeface="Times New Roman"/>
                <a:cs typeface="Times New Roman"/>
              </a:rPr>
              <a:t/>
            </a:r>
            <a:br>
              <a:rPr lang="ru-RU" b="1">
                <a:latin typeface="Times New Roman"/>
                <a:cs typeface="Times New Roman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ru-RU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2800" b="1">
                <a:latin typeface="Times New Roman"/>
                <a:cs typeface="Times New Roman"/>
              </a:rPr>
              <a:t>СПАСИБО ЗА ВНИМАНИЕ</a:t>
            </a:r>
            <a:endParaRPr/>
          </a:p>
          <a:p>
            <a:pPr algn="ctr"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800" b="1">
              <a:latin typeface="Times New Roman"/>
              <a:cs typeface="Times New Roman"/>
            </a:endParaRPr>
          </a:p>
          <a:p>
            <a:pPr>
              <a:defRPr/>
            </a:pP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1">
                <a:latin typeface="Times New Roman"/>
              </a:rPr>
              <a:t>Количество опасных производственных объектов </a:t>
            </a:r>
            <a:endParaRPr lang="ru-RU" sz="200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2346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200" b="1">
                <a:latin typeface="Times New Roman"/>
                <a:cs typeface="Times New Roman"/>
              </a:rPr>
              <a:t>Распределение проверок по видам</a:t>
            </a:r>
            <a:endParaRPr lang="ru-RU" sz="320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4366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Соотношение количества проведенных проверок с выявленными  нарушениями/без нарушений</a:t>
            </a:r>
            <a:endParaRPr lang="ru-RU" sz="240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7801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800" b="1">
                <a:latin typeface="Times New Roman"/>
                <a:cs typeface="Times New Roman"/>
              </a:rPr>
              <a:t>Количество выявленных нарушений</a:t>
            </a:r>
            <a:endParaRPr lang="ru-RU" sz="280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7361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 b="1">
                <a:latin typeface="Times New Roman"/>
              </a:rPr>
              <a:t>Количество наложенных административных наказаний</a:t>
            </a:r>
            <a:endParaRPr lang="ru-RU" sz="240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7657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 b="1">
                <a:latin typeface="Times New Roman"/>
              </a:rPr>
              <a:t>Сумма наложенных административных штрафов</a:t>
            </a:r>
            <a:endParaRPr lang="ru-RU" sz="240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8098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2400" b="1">
                <a:latin typeface="Times New Roman"/>
                <a:cs typeface="Times New Roman"/>
              </a:rPr>
              <a:t>Аварийность, травматизм и инциденты 2021 – 2023 гг.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483815"/>
              </p:ext>
            </p:extLst>
          </p:nvPr>
        </p:nvGraphicFramePr>
        <p:xfrm>
          <a:off x="323528" y="1052736"/>
          <a:ext cx="82296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1">
                <a:latin typeface="Times New Roman"/>
              </a:rPr>
              <a:t>Количество опасных производственных объектов ВМ</a:t>
            </a:r>
            <a:endParaRPr lang="ru-RU" sz="200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8763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71</Words>
  <Application>Microsoft Office PowerPoint</Application>
  <DocSecurity>0</DocSecurity>
  <PresentationFormat>Экран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Федеральная служба по экологическому, технологическому и атомному надзору (Ростехнадзор) Ленское управление Федеральной службы по экологическому, технологическому и атомному надзору</vt:lpstr>
      <vt:lpstr>Количество опасных производственных объектов </vt:lpstr>
      <vt:lpstr>Распределение проверок по видам</vt:lpstr>
      <vt:lpstr>Соотношение количества проведенных проверок с выявленными  нарушениями/без нарушений</vt:lpstr>
      <vt:lpstr>Количество выявленных нарушений</vt:lpstr>
      <vt:lpstr>Количество наложенных административных наказаний</vt:lpstr>
      <vt:lpstr>Сумма наложенных административных штрафов</vt:lpstr>
      <vt:lpstr>Аварийность, травматизм и инциденты 2021 – 2023 гг. </vt:lpstr>
      <vt:lpstr>Количество опасных производственных объектов ВМ</vt:lpstr>
      <vt:lpstr>Распределение проверок  ВМ по видам </vt:lpstr>
      <vt:lpstr>Количество выявленных нарушений </vt:lpstr>
      <vt:lpstr>Количество наложенных административных наказаний ВМ</vt:lpstr>
      <vt:lpstr>Сумма наложенных административных наказаний</vt:lpstr>
      <vt:lpstr>   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Роева Ирина Валерьевна</dc:creator>
  <cp:keywords/>
  <dc:description/>
  <cp:lastModifiedBy>Соколова Вера Леонидовна</cp:lastModifiedBy>
  <cp:revision>240</cp:revision>
  <dcterms:created xsi:type="dcterms:W3CDTF">2018-07-25T06:35:57Z</dcterms:created>
  <dcterms:modified xsi:type="dcterms:W3CDTF">2025-08-27T07:59:50Z</dcterms:modified>
  <cp:category/>
  <dc:identifier/>
  <cp:contentStatus/>
  <dc:language/>
  <cp:version/>
</cp:coreProperties>
</file>